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Minion Pro Cond" pitchFamily="18" charset="0"/>
              </a:rPr>
              <a:t>МОУ СОШ № 24</a:t>
            </a:r>
            <a:endParaRPr lang="ru-RU" dirty="0">
              <a:latin typeface="Minion Pro Cond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b="1" i="1" dirty="0" smtClean="0">
                <a:solidFill>
                  <a:schemeClr val="tx1"/>
                </a:solidFill>
                <a:latin typeface="Constantia" pitchFamily="18" charset="0"/>
              </a:rPr>
              <a:t>Голубева Валентина Алексеевна</a:t>
            </a:r>
          </a:p>
          <a:p>
            <a:r>
              <a:rPr lang="ru-RU" b="1" i="1" dirty="0" smtClean="0">
                <a:solidFill>
                  <a:schemeClr val="tx1"/>
                </a:solidFill>
                <a:latin typeface="Constantia" pitchFamily="18" charset="0"/>
              </a:rPr>
              <a:t>Зав.библиотекой кабинет №13</a:t>
            </a:r>
          </a:p>
          <a:p>
            <a:r>
              <a:rPr lang="ru-RU" b="1" i="1" dirty="0" smtClean="0">
                <a:solidFill>
                  <a:schemeClr val="tx1"/>
                </a:solidFill>
                <a:latin typeface="Constantia" pitchFamily="18" charset="0"/>
              </a:rPr>
              <a:t>сентябрь 2011-май 2012 г.г.</a:t>
            </a:r>
            <a:endParaRPr lang="ru-RU" b="1" i="1" dirty="0">
              <a:solidFill>
                <a:schemeClr val="tx1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atin typeface="Constantia" pitchFamily="18" charset="0"/>
              </a:rPr>
              <a:t>Структура книги</a:t>
            </a:r>
            <a:endParaRPr lang="ru-RU" sz="5400" b="1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4400" b="1" i="1" dirty="0" smtClean="0">
                <a:latin typeface="Constantia" pitchFamily="18" charset="0"/>
              </a:rPr>
              <a:t>Обложка</a:t>
            </a:r>
          </a:p>
          <a:p>
            <a:r>
              <a:rPr lang="ru-RU" sz="4400" b="1" i="1" dirty="0" smtClean="0">
                <a:latin typeface="Constantia" pitchFamily="18" charset="0"/>
              </a:rPr>
              <a:t>Переплёт</a:t>
            </a:r>
          </a:p>
          <a:p>
            <a:r>
              <a:rPr lang="ru-RU" sz="4400" b="1" i="1" dirty="0" err="1" smtClean="0">
                <a:latin typeface="Constantia" pitchFamily="18" charset="0"/>
              </a:rPr>
              <a:t>Супер-обложка</a:t>
            </a:r>
            <a:r>
              <a:rPr lang="ru-RU" sz="4400" b="1" i="1" dirty="0" smtClean="0">
                <a:latin typeface="Constantia" pitchFamily="18" charset="0"/>
              </a:rPr>
              <a:t>                                 </a:t>
            </a:r>
          </a:p>
          <a:p>
            <a:r>
              <a:rPr lang="ru-RU" sz="4400" b="1" i="1" dirty="0" smtClean="0">
                <a:latin typeface="Constantia" pitchFamily="18" charset="0"/>
              </a:rPr>
              <a:t>Форзац</a:t>
            </a:r>
            <a:endParaRPr lang="ru-RU" sz="4400" b="1" i="1" dirty="0">
              <a:latin typeface="Constanti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772816"/>
            <a:ext cx="2463527" cy="407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latin typeface="Constantia" pitchFamily="18" charset="0"/>
              </a:rPr>
              <a:t>Виды книжных каталогов</a:t>
            </a:r>
            <a:endParaRPr lang="ru-RU" sz="4800" b="1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sz="4400" b="1" i="1" dirty="0" smtClean="0"/>
          </a:p>
          <a:p>
            <a:r>
              <a:rPr lang="ru-RU" sz="4400" b="1" i="1" dirty="0" smtClean="0">
                <a:latin typeface="Minion Pro Cond" pitchFamily="18" charset="0"/>
              </a:rPr>
              <a:t>Алфавитный</a:t>
            </a:r>
          </a:p>
          <a:p>
            <a:r>
              <a:rPr lang="ru-RU" sz="4400" b="1" i="1" dirty="0" err="1" smtClean="0">
                <a:latin typeface="Minion Pro Cond" pitchFamily="18" charset="0"/>
              </a:rPr>
              <a:t>Системати-ческий</a:t>
            </a:r>
            <a:endParaRPr lang="ru-RU" sz="4400" b="1" i="1" dirty="0" smtClean="0">
              <a:latin typeface="Minion Pro Cond" pitchFamily="18" charset="0"/>
            </a:endParaRPr>
          </a:p>
          <a:p>
            <a:r>
              <a:rPr lang="ru-RU" sz="4400" b="1" i="1" dirty="0" smtClean="0">
                <a:latin typeface="Minion Pro Cond" pitchFamily="18" charset="0"/>
              </a:rPr>
              <a:t>Предметный</a:t>
            </a:r>
          </a:p>
          <a:p>
            <a:r>
              <a:rPr lang="ru-RU" sz="4400" b="1" i="1" dirty="0" smtClean="0">
                <a:latin typeface="Minion Pro Cond" pitchFamily="18" charset="0"/>
              </a:rPr>
              <a:t>Каталог заглавий</a:t>
            </a:r>
            <a:endParaRPr lang="ru-RU" sz="4400" b="1" i="1" dirty="0">
              <a:latin typeface="Minion Pro Cond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3137" y="1857364"/>
            <a:ext cx="3892566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onstantia" pitchFamily="18" charset="0"/>
              </a:rPr>
              <a:t>Периодическая печать</a:t>
            </a:r>
            <a:endParaRPr lang="ru-RU" b="1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b="1" i="1" dirty="0" smtClean="0">
                <a:latin typeface="Constantia" pitchFamily="18" charset="0"/>
              </a:rPr>
              <a:t>Газеты</a:t>
            </a:r>
          </a:p>
          <a:p>
            <a:r>
              <a:rPr lang="ru-RU" sz="4000" b="1" i="1" dirty="0" smtClean="0">
                <a:latin typeface="Constantia" pitchFamily="18" charset="0"/>
              </a:rPr>
              <a:t>Журналы</a:t>
            </a:r>
          </a:p>
          <a:p>
            <a:r>
              <a:rPr lang="ru-RU" sz="4000" b="1" i="1" dirty="0" smtClean="0">
                <a:latin typeface="Constantia" pitchFamily="18" charset="0"/>
              </a:rPr>
              <a:t>Ежегодники</a:t>
            </a:r>
          </a:p>
          <a:p>
            <a:r>
              <a:rPr lang="ru-RU" sz="4000" b="1" i="1" dirty="0" smtClean="0">
                <a:latin typeface="Constantia" pitchFamily="18" charset="0"/>
              </a:rPr>
              <a:t>Календари</a:t>
            </a:r>
          </a:p>
          <a:p>
            <a:r>
              <a:rPr lang="ru-RU" sz="4000" b="1" i="1" dirty="0" err="1" smtClean="0">
                <a:latin typeface="Constantia" pitchFamily="18" charset="0"/>
              </a:rPr>
              <a:t>Информаци-онные</a:t>
            </a:r>
            <a:r>
              <a:rPr lang="ru-RU" sz="4000" b="1" i="1" dirty="0" smtClean="0">
                <a:latin typeface="Constantia" pitchFamily="18" charset="0"/>
              </a:rPr>
              <a:t> бюллетени</a:t>
            </a:r>
            <a:endParaRPr lang="ru-RU" sz="4000" b="1" i="1" dirty="0">
              <a:latin typeface="Constant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ru-RU"/>
          </a:p>
        </p:txBody>
      </p:sp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1928802"/>
            <a:ext cx="4281936" cy="4083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2514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atin typeface="Constantia" pitchFamily="18" charset="0"/>
              </a:rPr>
              <a:t>Это важный материал для изучения и обучения.</a:t>
            </a:r>
            <a:br>
              <a:rPr lang="ru-RU" sz="4000" b="1" dirty="0" smtClean="0">
                <a:latin typeface="Constantia" pitchFamily="18" charset="0"/>
              </a:rPr>
            </a:br>
            <a:r>
              <a:rPr lang="ru-RU" sz="4000" b="1" dirty="0" smtClean="0">
                <a:latin typeface="Constantia" pitchFamily="18" charset="0"/>
              </a:rPr>
              <a:t/>
            </a:r>
            <a:br>
              <a:rPr lang="ru-RU" sz="4000" b="1" dirty="0" smtClean="0">
                <a:latin typeface="Constantia" pitchFamily="18" charset="0"/>
              </a:rPr>
            </a:br>
            <a:r>
              <a:rPr lang="ru-RU" sz="3200" b="1" i="1" dirty="0" smtClean="0">
                <a:latin typeface="Minion Pro Cond" pitchFamily="18" charset="0"/>
              </a:rPr>
              <a:t>Я надеюсь на интересную работу с каждым из вас в этом году.</a:t>
            </a:r>
            <a:r>
              <a:rPr lang="ru-RU" sz="4000" b="1" i="1" dirty="0" smtClean="0">
                <a:latin typeface="Cambria" pitchFamily="18" charset="0"/>
              </a:rPr>
              <a:t/>
            </a:r>
            <a:br>
              <a:rPr lang="ru-RU" sz="4000" b="1" i="1" dirty="0" smtClean="0">
                <a:latin typeface="Cambria" pitchFamily="18" charset="0"/>
              </a:rPr>
            </a:br>
            <a:r>
              <a:rPr lang="ru-RU" sz="4000" b="1" dirty="0" smtClean="0">
                <a:latin typeface="Constantia" pitchFamily="18" charset="0"/>
              </a:rPr>
              <a:t/>
            </a:r>
            <a:br>
              <a:rPr lang="ru-RU" sz="4000" b="1" dirty="0" smtClean="0">
                <a:latin typeface="Constantia" pitchFamily="18" charset="0"/>
              </a:rPr>
            </a:br>
            <a:endParaRPr lang="ru-RU" sz="4000" b="1" dirty="0">
              <a:latin typeface="Constantia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46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МОУ СОШ № 24</vt:lpstr>
      <vt:lpstr>Структура книги</vt:lpstr>
      <vt:lpstr>Виды книжных каталогов</vt:lpstr>
      <vt:lpstr>Периодическая печать</vt:lpstr>
      <vt:lpstr>Это важный материал для изучения и обучения.  Я надеюсь на интересную работу с каждым из вас в этом году.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МОУ СОШ № 24</dc:title>
  <cp:lastModifiedBy>Ученик01</cp:lastModifiedBy>
  <cp:revision>19</cp:revision>
  <dcterms:modified xsi:type="dcterms:W3CDTF">2011-12-14T11:47:02Z</dcterms:modified>
</cp:coreProperties>
</file>